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6" r:id="rId1"/>
    <p:sldMasterId id="2147483769" r:id="rId2"/>
    <p:sldMasterId id="2147483772" r:id="rId3"/>
    <p:sldMasterId id="2147483794" r:id="rId4"/>
    <p:sldMasterId id="2147483803" r:id="rId5"/>
    <p:sldMasterId id="2147483811" r:id="rId6"/>
    <p:sldMasterId id="2147483780" r:id="rId7"/>
  </p:sldMasterIdLst>
  <p:notesMasterIdLst>
    <p:notesMasterId r:id="rId19"/>
  </p:notesMasterIdLst>
  <p:handoutMasterIdLst>
    <p:handoutMasterId r:id="rId20"/>
  </p:handoutMasterIdLst>
  <p:sldIdLst>
    <p:sldId id="264" r:id="rId8"/>
    <p:sldId id="273" r:id="rId9"/>
    <p:sldId id="272" r:id="rId10"/>
    <p:sldId id="279" r:id="rId11"/>
    <p:sldId id="284" r:id="rId12"/>
    <p:sldId id="283" r:id="rId13"/>
    <p:sldId id="281" r:id="rId14"/>
    <p:sldId id="280" r:id="rId15"/>
    <p:sldId id="288" r:id="rId16"/>
    <p:sldId id="287" r:id="rId17"/>
    <p:sldId id="277" r:id="rId18"/>
  </p:sldIdLst>
  <p:sldSz cx="9144000" cy="514826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61" userDrawn="1">
          <p15:clr>
            <a:srgbClr val="A4A3A4"/>
          </p15:clr>
        </p15:guide>
        <p15:guide id="2" pos="340" userDrawn="1">
          <p15:clr>
            <a:srgbClr val="A4A3A4"/>
          </p15:clr>
        </p15:guide>
        <p15:guide id="3" orient="horz" pos="3028" userDrawn="1">
          <p15:clr>
            <a:srgbClr val="A4A3A4"/>
          </p15:clr>
        </p15:guide>
        <p15:guide id="4" pos="5511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0000"/>
    <a:srgbClr val="327EC4"/>
    <a:srgbClr val="63A0D7"/>
    <a:srgbClr val="21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77" autoAdjust="0"/>
    <p:restoredTop sz="99085" autoAdjust="0"/>
  </p:normalViewPr>
  <p:slideViewPr>
    <p:cSldViewPr snapToGrid="0">
      <p:cViewPr varScale="1">
        <p:scale>
          <a:sx n="156" d="100"/>
          <a:sy n="156" d="100"/>
        </p:scale>
        <p:origin x="-324" y="-90"/>
      </p:cViewPr>
      <p:guideLst>
        <p:guide orient="horz" pos="272"/>
        <p:guide orient="horz" pos="2971"/>
        <p:guide orient="horz" pos="930"/>
        <p:guide orient="horz" pos="1337"/>
        <p:guide orient="horz" pos="2086"/>
        <p:guide orient="horz" pos="726"/>
        <p:guide orient="horz" pos="436"/>
        <p:guide orient="horz" pos="228"/>
        <p:guide pos="2331"/>
        <p:guide pos="5511"/>
        <p:guide pos="726"/>
        <p:guide pos="875"/>
        <p:guide pos="1260"/>
        <p:guide pos="1410"/>
        <p:guide pos="1796"/>
        <p:guide pos="1944"/>
        <p:guide pos="2481"/>
        <p:guide pos="2869"/>
        <p:guide pos="3029"/>
        <p:guide pos="340"/>
        <p:guide pos="3402"/>
        <p:guide pos="3552"/>
        <p:guide pos="3938"/>
        <p:guide pos="4086"/>
        <p:guide pos="4473"/>
        <p:guide pos="4621"/>
        <p:guide pos="5008"/>
        <p:guide pos="5157"/>
        <p:guide pos="5759"/>
        <p:guide pos="48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72" d="100"/>
          <a:sy n="172" d="100"/>
        </p:scale>
        <p:origin x="6552" y="208"/>
      </p:cViewPr>
      <p:guideLst>
        <p:guide orient="horz" pos="3127"/>
        <p:guide pos="2141"/>
      </p:guideLst>
    </p:cSldViewPr>
  </p:notesViewPr>
  <p:gridSpacing cx="1080136" cy="108013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6DCCD-FB14-4FA8-B1C2-D065E82645DF}" type="datetimeFigureOut">
              <a:rPr lang="ru-RU" smtClean="0"/>
              <a:pPr/>
              <a:t>27.03.2023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D96E1-DF61-4A53-9932-3DFD8899BB9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0548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84D8A-822D-488E-8D1C-8C90CBE022BE}" type="datetimeFigureOut">
              <a:rPr lang="ru-RU" smtClean="0"/>
              <a:pPr/>
              <a:t>27.03.2023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4538"/>
            <a:ext cx="66103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70B7F-3432-4DBE-B821-B38A127FB2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2022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39749" y="2122487"/>
            <a:ext cx="5711825" cy="1189037"/>
          </a:xfrm>
          <a:prstGeom prst="rect">
            <a:avLst/>
          </a:prstGeom>
        </p:spPr>
        <p:txBody>
          <a:bodyPr lIns="0" tIns="0" rIns="0" bIns="0"/>
          <a:lstStyle>
            <a:lvl1pPr>
              <a:defRPr sz="27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/>
              </a:rPr>
              <a:t>Тема презентации</a:t>
            </a:r>
            <a:endParaRPr kumimoji="0" lang="en-US" sz="2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3798267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Наименование мероприятия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название площадки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4212000"/>
            <a:ext cx="5711825" cy="21848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333333"/>
                </a:solidFill>
                <a:latin typeface="Arial" panose="020B0604020202020204" pitchFamily="34" charset="0"/>
                <a:ea typeface="Rosatom Light" pitchFamily="34" charset="-52"/>
                <a:cs typeface="Arial" pitchFamily="34" charset="0"/>
              </a:rPr>
              <a:t>ФИО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49" y="4428000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srgbClr val="333333"/>
                </a:solidFill>
                <a:latin typeface="Arial" pitchFamily="34" charset="0"/>
                <a:ea typeface="Rosatom Light" pitchFamily="34" charset="-52"/>
                <a:cs typeface="Arial" pitchFamily="34" charset="0"/>
              </a:rPr>
              <a:t>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8705562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6"/>
            <a:ext cx="4014788" cy="24659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itchFamily="34" charset="0"/>
              <a:buNone/>
              <a:defRPr sz="12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5"/>
          </p:nvPr>
        </p:nvSpPr>
        <p:spPr>
          <a:xfrm>
            <a:off x="4808538" y="1476375"/>
            <a:ext cx="3940175" cy="24569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>
                <a:latin typeface="Arial" pitchFamily="34" charset="0"/>
                <a:cs typeface="Arial" pitchFamily="34" charset="0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9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5"/>
            <a:ext cx="4014788" cy="123053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Текст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808538" y="1476375"/>
            <a:ext cx="3940175" cy="123053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Текст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2815318"/>
            <a:ext cx="4014788" cy="123053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Текст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4808538" y="2815318"/>
            <a:ext cx="3940175" cy="123053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75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539750" y="1476375"/>
            <a:ext cx="4014788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6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8" y="1476375"/>
            <a:ext cx="3940175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539750" y="3482975"/>
            <a:ext cx="4014788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4808538" y="3479346"/>
            <a:ext cx="3940174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64540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8" hasCustomPrompt="1"/>
          </p:nvPr>
        </p:nvSpPr>
        <p:spPr>
          <a:xfrm>
            <a:off x="539750" y="1476375"/>
            <a:ext cx="4014788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9" hasCustomPrompt="1"/>
          </p:nvPr>
        </p:nvSpPr>
        <p:spPr>
          <a:xfrm>
            <a:off x="4808539" y="1476375"/>
            <a:ext cx="3940174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76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7" y="1476375"/>
            <a:ext cx="3940175" cy="25078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lang="en-US" sz="7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5"/>
            <a:ext cx="4014788" cy="24584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charset="0"/>
              <a:buNone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Текст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75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1476375"/>
            <a:ext cx="4860925" cy="1274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780"/>
              </a:lnSpc>
              <a:spcBef>
                <a:spcPts val="0"/>
              </a:spcBef>
              <a:buFontTx/>
              <a:buNone/>
              <a:defRPr sz="41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4488543"/>
            <a:ext cx="4860925" cy="22792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Дата</a:t>
            </a:r>
            <a:endParaRPr lang="ru-RU" dirty="0"/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3537857"/>
            <a:ext cx="4860925" cy="94637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Основная информация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308360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ФИО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331152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50184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749" y="431801"/>
            <a:ext cx="2117701" cy="72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01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3514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4532" y="361949"/>
            <a:ext cx="961804" cy="32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4532" y="361949"/>
            <a:ext cx="961804" cy="32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4532" y="361949"/>
            <a:ext cx="961804" cy="32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4532" y="361949"/>
            <a:ext cx="961804" cy="32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3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539749" y="1322387"/>
            <a:ext cx="6203951" cy="1897063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Опыт портирования БД системы управления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производством</a:t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СУБД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Oracle на СУБД Postgres Pro в условиях производственного предприятия</a:t>
            </a:r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PGConf.Russia 2023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Текст 3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Афиногенов Максим Сергеевич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Инженер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014" y="3040629"/>
            <a:ext cx="881063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351" y="3170022"/>
            <a:ext cx="714286" cy="9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346" y="3134342"/>
            <a:ext cx="229858" cy="15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45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000" y="108000"/>
            <a:ext cx="3803650" cy="387350"/>
          </a:xfrm>
        </p:spPr>
        <p:txBody>
          <a:bodyPr/>
          <a:lstStyle/>
          <a:p>
            <a:r>
              <a:rPr lang="ru-RU" sz="3000" dirty="0">
                <a:solidFill>
                  <a:schemeClr val="tx1"/>
                </a:solidFill>
              </a:rPr>
              <a:t>Миграция в цифрах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197586"/>
              </p:ext>
            </p:extLst>
          </p:nvPr>
        </p:nvGraphicFramePr>
        <p:xfrm>
          <a:off x="1174750" y="614645"/>
          <a:ext cx="5657850" cy="43891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19400"/>
                <a:gridCol w="2838450"/>
              </a:tblGrid>
              <a:tr h="193425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Процедуры/функции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1937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Табличные</a:t>
                      </a:r>
                      <a:r>
                        <a:rPr lang="ru-RU" sz="1200" baseline="0" dirty="0" smtClean="0"/>
                        <a:t> пространства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64363">
                <a:tc>
                  <a:txBody>
                    <a:bodyPr/>
                    <a:lstStyle/>
                    <a:p>
                      <a:r>
                        <a:rPr lang="ru-RU" sz="1200" baseline="0" dirty="0" smtClean="0"/>
                        <a:t>Таблицы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530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531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Триггеры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</a:t>
                      </a:r>
                      <a:r>
                        <a:rPr lang="en-US" sz="1200" dirty="0" smtClean="0"/>
                        <a:t>81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991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Индексы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1847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976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Первичные</a:t>
                      </a:r>
                      <a:r>
                        <a:rPr lang="ru-RU" sz="1200" baseline="0" dirty="0" smtClean="0"/>
                        <a:t> ключи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514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Внешние ключи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1126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Ограничения проверки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129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991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Ограничения уникальности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79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Последовательности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77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Пользователи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4925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</a:t>
                      </a:r>
                      <a:r>
                        <a:rPr lang="ru-RU" sz="1200" baseline="0" dirty="0" smtClean="0"/>
                        <a:t>оли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545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Время переноса данных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 ч.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Количество записей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~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ru-RU" sz="1200" baseline="0" dirty="0" smtClean="0"/>
                        <a:t>200 000 000 строк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Объем базы на диске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Гб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Общее время миграции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~ </a:t>
                      </a:r>
                      <a:r>
                        <a:rPr lang="ru-RU" sz="1200" dirty="0" smtClean="0"/>
                        <a:t>4 мес.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021" y="2741359"/>
            <a:ext cx="15049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97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>
          <a:xfrm>
            <a:off x="539749" y="835025"/>
            <a:ext cx="5626101" cy="1787525"/>
          </a:xfrm>
        </p:spPr>
        <p:txBody>
          <a:bodyPr/>
          <a:lstStyle/>
          <a:p>
            <a:pPr>
              <a:lnSpc>
                <a:spcPts val="7000"/>
              </a:lnSpc>
            </a:pPr>
            <a:r>
              <a:rPr lang="ru-RU" sz="7000" dirty="0" smtClean="0"/>
              <a:t>Спасибо</a:t>
            </a:r>
          </a:p>
          <a:p>
            <a:pPr>
              <a:lnSpc>
                <a:spcPts val="7000"/>
              </a:lnSpc>
            </a:pPr>
            <a:r>
              <a:rPr lang="ru-RU" sz="7000" dirty="0" smtClean="0"/>
              <a:t>за внимание</a:t>
            </a:r>
            <a:endParaRPr lang="ru-RU" sz="7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Апрель 2023 г.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Моб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. тел.: +7 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(904) 067 67 80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dirty="0"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afinogenov_ms@okbm.nnov.ru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www.rosatom.ru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Афиногенов Максим Сергеевич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Инженер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763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дзаголовок 2"/>
          <p:cNvSpPr txBox="1">
            <a:spLocks/>
          </p:cNvSpPr>
          <p:nvPr/>
        </p:nvSpPr>
        <p:spPr>
          <a:xfrm>
            <a:off x="468001" y="750485"/>
            <a:ext cx="7475088" cy="3388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327E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sz="2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Импортозамещение иностранного ПО в объеме 100% к 31.12.2023 в соответствии с Указом Президента РФ от 30.03.2022 № 166 и приказом Госкорпорации «Росатом» от 30.05.2022 № 1/671-П.</a:t>
            </a:r>
            <a:endParaRPr lang="ru-RU" sz="2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327E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Задача: </a:t>
            </a:r>
            <a:r>
              <a:rPr lang="ru-RU" sz="2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перенести таблицы, данные, хранимые процедуры/функции, триггеры, роли и другие объекты из Oracle в Postgres </a:t>
            </a:r>
            <a:r>
              <a:rPr lang="en-US" sz="2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ru-RU" sz="2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327E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Используемые инструменты: </a:t>
            </a:r>
            <a:r>
              <a:rPr lang="ru-RU" sz="2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утилита командной строки Ora2Pg (Darold Gill), созданная оснастка для </a:t>
            </a:r>
            <a:r>
              <a:rPr lang="en-US" sz="2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Ora2Pg</a:t>
            </a:r>
            <a:r>
              <a:rPr lang="ru-RU" sz="22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Заголовок 4"/>
          <p:cNvSpPr>
            <a:spLocks noGrp="1"/>
          </p:cNvSpPr>
          <p:nvPr>
            <p:ph type="title"/>
          </p:nvPr>
        </p:nvSpPr>
        <p:spPr>
          <a:xfrm>
            <a:off x="468000" y="107950"/>
            <a:ext cx="6561138" cy="387350"/>
          </a:xfrm>
        </p:spPr>
        <p:txBody>
          <a:bodyPr/>
          <a:lstStyle/>
          <a:p>
            <a:r>
              <a:rPr lang="ru-RU" sz="3000" dirty="0" smtClean="0">
                <a:solidFill>
                  <a:schemeClr val="tx1"/>
                </a:solidFill>
              </a:rPr>
              <a:t>Общие сведения</a:t>
            </a:r>
            <a:endParaRPr lang="ru-RU" sz="3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240" y="3953777"/>
            <a:ext cx="680953" cy="7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614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000" y="108000"/>
            <a:ext cx="7061200" cy="787400"/>
          </a:xfrm>
        </p:spPr>
        <p:txBody>
          <a:bodyPr/>
          <a:lstStyle/>
          <a:p>
            <a:r>
              <a:rPr lang="ru-RU" sz="3000" dirty="0">
                <a:solidFill>
                  <a:schemeClr val="tx1"/>
                </a:solidFill>
              </a:rPr>
              <a:t>Система управления производством АО «ОКБМ Африкантов»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468000" y="1029301"/>
            <a:ext cx="7264400" cy="21250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 автоматизацию производственных процессов в электронном виде.</a:t>
            </a:r>
          </a:p>
          <a:p>
            <a:r>
              <a:rPr lang="ru-RU" sz="2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Имеет клиентскую часть с модульной структурой.</a:t>
            </a:r>
          </a:p>
          <a:p>
            <a:r>
              <a:rPr lang="ru-RU" sz="2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интеграционный обмен с другими информационными системами – 1С, </a:t>
            </a:r>
            <a:r>
              <a:rPr lang="en-US" sz="2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PDM/PLM-</a:t>
            </a:r>
            <a:r>
              <a:rPr lang="ru-RU" sz="2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</a:t>
            </a:r>
            <a:r>
              <a:rPr lang="en-US" sz="2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</a:t>
            </a:r>
            <a:r>
              <a:rPr lang="ru-RU" sz="2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835129" y="3047001"/>
            <a:ext cx="2835349" cy="360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PDM/PLM-</a:t>
            </a:r>
            <a:r>
              <a:rPr lang="ru-RU" dirty="0" smtClean="0"/>
              <a:t>система </a:t>
            </a:r>
            <a:r>
              <a:rPr lang="en-US" dirty="0" smtClean="0"/>
              <a:t>IPS</a:t>
            </a: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31114" y="3793257"/>
            <a:ext cx="5043377" cy="360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Система управления производством «АСВП»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899251" y="4542062"/>
            <a:ext cx="4707106" cy="360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Система управления предприятием «1С:УПО»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4175049" y="3400905"/>
            <a:ext cx="248093" cy="396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Стрелка вниз 33"/>
          <p:cNvSpPr/>
          <p:nvPr/>
        </p:nvSpPr>
        <p:spPr>
          <a:xfrm>
            <a:off x="5128436" y="4148664"/>
            <a:ext cx="248093" cy="396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Стрелка вниз 34"/>
          <p:cNvSpPr/>
          <p:nvPr/>
        </p:nvSpPr>
        <p:spPr>
          <a:xfrm flipV="1">
            <a:off x="3317358" y="4153256"/>
            <a:ext cx="248093" cy="3960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54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000" y="108000"/>
            <a:ext cx="6561138" cy="387350"/>
          </a:xfrm>
        </p:spPr>
        <p:txBody>
          <a:bodyPr/>
          <a:lstStyle/>
          <a:p>
            <a:r>
              <a:rPr lang="ru-RU" sz="3000" dirty="0" smtClean="0">
                <a:solidFill>
                  <a:schemeClr val="tx1"/>
                </a:solidFill>
              </a:rPr>
              <a:t>Аналогии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67544" y="550838"/>
            <a:ext cx="7120706" cy="27703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Некоторые соответствия конструкций, терминов, объектов обеих СУБД.</a:t>
            </a:r>
          </a:p>
        </p:txBody>
      </p:sp>
      <p:graphicFrame>
        <p:nvGraphicFramePr>
          <p:cNvPr id="9" name="Таблица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03234717"/>
              </p:ext>
            </p:extLst>
          </p:nvPr>
        </p:nvGraphicFramePr>
        <p:xfrm>
          <a:off x="1475656" y="855432"/>
          <a:ext cx="6096000" cy="3794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Oracle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Postgres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Пакет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Схема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Конструкция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 BY PRIOR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Выражение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RECURSIVE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Функция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LISTAGG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Функция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string_agg()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Процедура с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OUT-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параметром типа </a:t>
                      </a:r>
                      <a:r>
                        <a:rPr lang="en-US" sz="1200" u="none" strike="noStrike" kern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 CURSOR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Функция с типом возвращаемого значения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(RETURNS TABLE)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Секция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BULK COLLECT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Использование массивов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 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table1 alias SET alias.field1 = …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UPDATE 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table1 alias SET </a:t>
                      </a:r>
                      <a:r>
                        <a:rPr lang="en-US" sz="1200" strike="sngStrike" baseline="0" dirty="0" smtClean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alias.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field1 = …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Глобальная переменная пакета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Сессионная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глобальная переменная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Планировщик заданий 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dbms_scheduler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Расширение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pgpro_scheduler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Триггер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ON_LOGON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Триггер события входа в БД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Объект 2"/>
          <p:cNvSpPr txBox="1">
            <a:spLocks/>
          </p:cNvSpPr>
          <p:nvPr/>
        </p:nvSpPr>
        <p:spPr>
          <a:xfrm>
            <a:off x="467544" y="4776365"/>
            <a:ext cx="7781106" cy="2484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000" dirty="0" smtClean="0">
                <a:solidFill>
                  <a:srgbClr val="327E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Работа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 вложенными функциями в PL/pgSQL показалась не слишком удобной, поэтому пришлось от них отказаться.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28732" y="4771627"/>
            <a:ext cx="1065416" cy="0"/>
          </a:xfrm>
          <a:prstGeom prst="line">
            <a:avLst/>
          </a:prstGeom>
          <a:ln>
            <a:solidFill>
              <a:srgbClr val="327E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73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000" y="108000"/>
            <a:ext cx="6561138" cy="387350"/>
          </a:xfrm>
        </p:spPr>
        <p:txBody>
          <a:bodyPr/>
          <a:lstStyle/>
          <a:p>
            <a:r>
              <a:rPr lang="ru-RU" sz="3000" dirty="0">
                <a:solidFill>
                  <a:schemeClr val="tx1"/>
                </a:solidFill>
              </a:rPr>
              <a:t>Форматы </a:t>
            </a:r>
            <a:r>
              <a:rPr lang="ru-RU" sz="3000" dirty="0" smtClean="0">
                <a:solidFill>
                  <a:schemeClr val="tx1"/>
                </a:solidFill>
              </a:rPr>
              <a:t>хранения данных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3" name="Объект 7"/>
          <p:cNvSpPr txBox="1">
            <a:spLocks/>
          </p:cNvSpPr>
          <p:nvPr/>
        </p:nvSpPr>
        <p:spPr>
          <a:xfrm>
            <a:off x="468000" y="595281"/>
            <a:ext cx="7120250" cy="3064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эквиваленты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форматах хранения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данных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274709"/>
              </p:ext>
            </p:extLst>
          </p:nvPr>
        </p:nvGraphicFramePr>
        <p:xfrm>
          <a:off x="902409" y="901700"/>
          <a:ext cx="6240632" cy="3840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4283"/>
                <a:gridCol w="1073799"/>
                <a:gridCol w="2622550"/>
              </a:tblGrid>
              <a:tr h="292705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Oracle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Postgres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2705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CLOB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327EC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⇔</a:t>
                      </a:r>
                      <a:endParaRPr lang="ru-RU" sz="1400" b="1" dirty="0">
                        <a:solidFill>
                          <a:srgbClr val="327EC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 (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 Гб)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92705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327EC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timestamp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8420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BLOB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RAW(n)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RAW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327EC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⇔</a:t>
                      </a:r>
                      <a:endParaRPr lang="ru-RU" sz="1400" b="1" dirty="0">
                        <a:solidFill>
                          <a:srgbClr val="327EC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bytea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1 Гб)</a:t>
                      </a:r>
                    </a:p>
                    <a:p>
                      <a:pPr algn="l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object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(более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Гб)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702491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NUMBER(38)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INTEGER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327EC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⇔</a:t>
                      </a:r>
                      <a:endParaRPr lang="ru-RU" sz="1400" b="1" kern="1200" dirty="0">
                        <a:solidFill>
                          <a:srgbClr val="327EC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smallint, integer, bigint, bool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(в зависимости от хранимых значений)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907385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NUMBER(p, s)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BINARY_FLOAT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BINARY_DOUBLE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BINARY_INTEGER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327EC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⇔</a:t>
                      </a:r>
                      <a:endParaRPr lang="ru-RU" sz="1400" b="1" kern="1200" dirty="0">
                        <a:solidFill>
                          <a:srgbClr val="327EC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numeric(p, s)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double precision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integer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08610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Пустая строка =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NULL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327EC4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⇔</a:t>
                      </a:r>
                      <a:endParaRPr lang="ru-RU" sz="1400" b="0" kern="1200" dirty="0">
                        <a:solidFill>
                          <a:srgbClr val="327EC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Пустая строка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≠ NULL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(по стандарту ANSI SQL)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895350" y="1507949"/>
            <a:ext cx="6235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95350" y="1841788"/>
            <a:ext cx="6235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95350" y="2564918"/>
            <a:ext cx="6235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95350" y="3285068"/>
            <a:ext cx="6235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95350" y="4254955"/>
            <a:ext cx="6235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74280" y="4824994"/>
            <a:ext cx="80648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асширение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ORAFCE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предлагает точный аналог «оракловому» типу данных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DATE –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oracle.date</a:t>
            </a:r>
            <a:r>
              <a:rPr lang="ru-RU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8379" y="4638781"/>
            <a:ext cx="273086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600" b="1" cap="none" spc="50" dirty="0" smtClean="0">
                <a:ln w="11430"/>
                <a:solidFill>
                  <a:srgbClr val="327EC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2600" b="1" cap="none" spc="50" dirty="0">
              <a:ln w="11430"/>
              <a:solidFill>
                <a:srgbClr val="327EC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568" y="4279339"/>
            <a:ext cx="377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61658" y="4279392"/>
            <a:ext cx="377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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35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000" y="108000"/>
            <a:ext cx="6561138" cy="387350"/>
          </a:xfrm>
        </p:spPr>
        <p:txBody>
          <a:bodyPr/>
          <a:lstStyle/>
          <a:p>
            <a:r>
              <a:rPr lang="ru-RU" sz="3000" dirty="0">
                <a:solidFill>
                  <a:schemeClr val="tx1"/>
                </a:solidFill>
              </a:rPr>
              <a:t>Расширение </a:t>
            </a:r>
            <a:r>
              <a:rPr lang="en-US" sz="3000" dirty="0">
                <a:solidFill>
                  <a:schemeClr val="tx1"/>
                </a:solidFill>
              </a:rPr>
              <a:t>pg_variables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68000" y="507125"/>
            <a:ext cx="7296472" cy="4771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Оказалось очень полезным при использовании сессионных глобальных переменных собственного типа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данных.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типа данных: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8000" y="1020732"/>
            <a:ext cx="813690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TYPE test_pack.proba AS (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integer,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varchar);</a:t>
            </a:r>
            <a:endParaRPr lang="ru-RU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000" y="2172317"/>
            <a:ext cx="8136904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pgv_set('test_pack', 'proba', null::test_pack._proba);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000" y="2707679"/>
            <a:ext cx="8136904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DECLARE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sqrs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test_pack._proba;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 1..10 loop</a:t>
            </a:r>
          </a:p>
          <a:p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sqrs[i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].key := i;</a:t>
            </a:r>
          </a:p>
          <a:p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sqrs[i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].value := i*i;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loop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pgv_set('test_pack', 'proba', sqrs);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000" y="1603516"/>
            <a:ext cx="7296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Инициализация сессионной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глобальной переменной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(выполняется при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авторизации пользователя):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8000" y="2393547"/>
            <a:ext cx="8338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Запись значения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переменную: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000" y="4031396"/>
            <a:ext cx="8338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Чтение значения: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000" y="4311962"/>
            <a:ext cx="8136904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sqrs := pgv_get('test_pack', 'proba', null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::test_pack._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proba);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000" y="4682006"/>
            <a:ext cx="8336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Расширение в некоторых случаях удобно использовать вместо временных таблиц.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70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000" y="108000"/>
            <a:ext cx="6561138" cy="387350"/>
          </a:xfrm>
        </p:spPr>
        <p:txBody>
          <a:bodyPr/>
          <a:lstStyle/>
          <a:p>
            <a:r>
              <a:rPr lang="ru-RU" sz="3000" dirty="0">
                <a:solidFill>
                  <a:schemeClr val="tx1"/>
                </a:solidFill>
              </a:rPr>
              <a:t>Массовая выборка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8000" y="1165245"/>
            <a:ext cx="8047518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DECLARE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TYPE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FNames IS TABLE OF employees.first_name%TYPE;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some_names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FNames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first_name BULK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some_names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employees;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68000" y="2315468"/>
            <a:ext cx="8149794" cy="4658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Postgres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нет прямого аналога. Но можно воспользоваться функцией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array_agg()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достижения нужного результата: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000" y="2865519"/>
            <a:ext cx="8047520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DECLARE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some_names text[];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array_agg(fisrt_name)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some_names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empolyees;</a:t>
            </a:r>
            <a:endParaRPr lang="ru-RU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68000" y="4017771"/>
            <a:ext cx="8278312" cy="300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альтернативный вариант: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8000" y="4325787"/>
            <a:ext cx="8047520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some_names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:= array(SELECT fisrt_name FROM employees);</a:t>
            </a: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68000" y="613667"/>
            <a:ext cx="7226300" cy="4848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Выборка большого количества данных с помещением их в переменную в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Oracle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выполняется с помощью выражения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bulk collect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Пример: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67544" y="4903365"/>
            <a:ext cx="7781106" cy="2484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000" dirty="0" smtClean="0">
                <a:solidFill>
                  <a:srgbClr val="327E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Объем элементов массива не должен превышать 1 Гб.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28732" y="4898627"/>
            <a:ext cx="1065416" cy="0"/>
          </a:xfrm>
          <a:prstGeom prst="line">
            <a:avLst/>
          </a:prstGeom>
          <a:ln>
            <a:solidFill>
              <a:srgbClr val="327E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63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000" y="108000"/>
            <a:ext cx="6561138" cy="387350"/>
          </a:xfrm>
        </p:spPr>
        <p:txBody>
          <a:bodyPr/>
          <a:lstStyle/>
          <a:p>
            <a:r>
              <a:rPr lang="ru-RU" sz="3000" dirty="0">
                <a:solidFill>
                  <a:schemeClr val="tx1"/>
                </a:solidFill>
              </a:rPr>
              <a:t>Планировщик заданий</a:t>
            </a: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68000" y="581403"/>
            <a:ext cx="8229600" cy="17871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1700"/>
              </a:lnSpc>
              <a:buFont typeface="Arial"/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Oracle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 работу с заданиями отвечает пакет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dbms_scheduler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ts val="1700"/>
              </a:lnSpc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dbms_scheduler.create_job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создает задание.</a:t>
            </a:r>
          </a:p>
          <a:p>
            <a:pPr algn="just">
              <a:lnSpc>
                <a:spcPts val="1700"/>
              </a:lnSpc>
            </a:pP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dbms_scheduler.create_schedule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– создает расписание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задания (оптимально).</a:t>
            </a:r>
          </a:p>
          <a:p>
            <a:pPr marL="0" indent="0" algn="just">
              <a:lnSpc>
                <a:spcPts val="1700"/>
              </a:lnSpc>
              <a:buFont typeface="Arial"/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Postgres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этой цели воспользовались расширением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pgpro_scheduler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установки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 настройки расширения можно создать задание. Сначала создадим функцию: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8000" y="4045942"/>
            <a:ext cx="8213726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schedule.create_job('{"commands": "select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log_session_time()",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"cron": "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* * *"}');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68000" y="4302224"/>
            <a:ext cx="8229600" cy="7841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17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задание будет запускаться ежедневно в 16:55 и записывать в таблицу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ses_time_log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время работы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пользователя с базой.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ts val="1700"/>
              </a:lnSpc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Запускается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планировщик функцией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().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000" y="2387476"/>
            <a:ext cx="8223008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OR REPLACE FUNCTION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log_session_time()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RETURNS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$$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DECLARE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 time;</a:t>
            </a:r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select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(current_time-backend_start::time) into st from pg_stat_activity where usename = session_user;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insert into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ses_time_log(id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user_name,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ses_time)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values(nextval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('log_seq'), session_user, st);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return st;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$$</a:t>
            </a:r>
            <a:r>
              <a:rPr lang="ru-RU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plpgsql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68000" y="3740149"/>
            <a:ext cx="8229600" cy="290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Теперь создаем задание (параметры в формате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jsonb)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27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8000" y="107999"/>
            <a:ext cx="6561138" cy="430077"/>
          </a:xfrm>
        </p:spPr>
        <p:txBody>
          <a:bodyPr/>
          <a:lstStyle/>
          <a:p>
            <a:r>
              <a:rPr lang="ru-RU" sz="3000" dirty="0" smtClean="0"/>
              <a:t>Политики защиты строк</a:t>
            </a:r>
            <a:endParaRPr lang="ru-RU" sz="3000" dirty="0"/>
          </a:p>
        </p:txBody>
      </p:sp>
      <p:graphicFrame>
        <p:nvGraphicFramePr>
          <p:cNvPr id="6" name="Таблица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51686938"/>
              </p:ext>
            </p:extLst>
          </p:nvPr>
        </p:nvGraphicFramePr>
        <p:xfrm>
          <a:off x="418214" y="1578585"/>
          <a:ext cx="8314660" cy="3017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7330"/>
                <a:gridCol w="4157330"/>
              </a:tblGrid>
              <a:tr h="24055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Oracle</a:t>
                      </a:r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Postgres</a:t>
                      </a:r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92814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 создание и включение политики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 активация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RLS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таблицы 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67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dbms_rls.add_policy(null, 'PRODUCT', 'ProductPolicy', null, 'prod_fl = ''+''', 'SELECT');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 TABLE product ENABLE ROW LEVEL SECURITY;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13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 включение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политики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создание и включение политики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36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dbms_rls.enable_policy(null, 'PRODUCT',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'ProductPolicy', True);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POLICY ProductPolicy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product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SELECT TO prod_role USING (prod_fl = '+');</a:t>
                      </a:r>
                      <a:endParaRPr lang="ru-RU" sz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12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 отключение политики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 отключение политики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881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dbms_rls.enable_policy(null, 'PRODUCT',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'ProductPolicy', False);</a:t>
                      </a:r>
                      <a:endParaRPr lang="ru-RU" sz="120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 POLICY ProductPolicy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product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prod_role USING (true);</a:t>
                      </a:r>
                      <a:endParaRPr lang="ru-RU" sz="120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881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удаление политики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удаление политики</a:t>
                      </a:r>
                    </a:p>
                  </a:txBody>
                  <a:tcPr/>
                </a:tc>
              </a:tr>
              <a:tr h="24881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dbms_rls.drop_policy(null,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'PRODUCT',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'ProductPolicy');</a:t>
                      </a:r>
                      <a:endParaRPr lang="ru-RU" sz="120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DROP POLICY ProductPolicy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product;</a:t>
                      </a:r>
                      <a:endParaRPr lang="ru-RU" sz="120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Объект 2"/>
          <p:cNvSpPr txBox="1">
            <a:spLocks/>
          </p:cNvSpPr>
          <p:nvPr/>
        </p:nvSpPr>
        <p:spPr>
          <a:xfrm>
            <a:off x="467998" y="587693"/>
            <a:ext cx="8116021" cy="99117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Встроенный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модуль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dbms_rls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решает задачу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RLS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Oracle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Механизм использования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похож на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Postgres-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версию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Ниже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пример добавления политики «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ProductPolicy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на таблицу «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», ограничивающей просмотр записей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таблице. Команда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выберет только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записи со значением поля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prod_fl = '+'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17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иту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_16x9_white_template" id="{815E4B3B-8E01-5242-B9F1-F7029D6381FB}" vid="{541B8C7B-4633-2E45-B746-A05B8E1543F8}"/>
    </a:ext>
  </a:extLst>
</a:theme>
</file>

<file path=ppt/theme/theme2.xml><?xml version="1.0" encoding="utf-8"?>
<a:theme xmlns:a="http://schemas.openxmlformats.org/drawingml/2006/main" name="Перебивочный слайд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_16x9_white_template" id="{815E4B3B-8E01-5242-B9F1-F7029D6381FB}" vid="{6BE6B458-93C6-814D-A81B-47849E6A55A1}"/>
    </a:ext>
  </a:extLst>
</a:theme>
</file>

<file path=ppt/theme/theme3.xml><?xml version="1.0" encoding="utf-8"?>
<a:theme xmlns:a="http://schemas.openxmlformats.org/drawingml/2006/main" name="Текст картинка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_16x9_white_template" id="{815E4B3B-8E01-5242-B9F1-F7029D6381FB}" vid="{7389C019-FE70-D24D-871A-DAD941594136}"/>
    </a:ext>
  </a:extLst>
</a:theme>
</file>

<file path=ppt/theme/theme4.xml><?xml version="1.0" encoding="utf-8"?>
<a:theme xmlns:a="http://schemas.openxmlformats.org/drawingml/2006/main" name="Текст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_16x9_white_template" id="{815E4B3B-8E01-5242-B9F1-F7029D6381FB}" vid="{7389C019-FE70-D24D-871A-DAD941594136}"/>
    </a:ext>
  </a:extLst>
</a:theme>
</file>

<file path=ppt/theme/theme5.xml><?xml version="1.0" encoding="utf-8"?>
<a:theme xmlns:a="http://schemas.openxmlformats.org/drawingml/2006/main" name="Диаграммы">
  <a:themeElements>
    <a:clrScheme name="тема для слайдов с диаграммами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293D6D"/>
      </a:accent1>
      <a:accent2>
        <a:srgbClr val="456EA9"/>
      </a:accent2>
      <a:accent3>
        <a:srgbClr val="68B0E0"/>
      </a:accent3>
      <a:accent4>
        <a:srgbClr val="ACC44D"/>
      </a:accent4>
      <a:accent5>
        <a:srgbClr val="4C9D8D"/>
      </a:accent5>
      <a:accent6>
        <a:srgbClr val="7F7F7F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_16x9_white_template" id="{815E4B3B-8E01-5242-B9F1-F7029D6381FB}" vid="{7389C019-FE70-D24D-871A-DAD941594136}"/>
    </a:ext>
  </a:extLst>
</a:theme>
</file>

<file path=ppt/theme/theme6.xml><?xml version="1.0" encoding="utf-8"?>
<a:theme xmlns:a="http://schemas.openxmlformats.org/drawingml/2006/main" name="Текст диаграмма">
  <a:themeElements>
    <a:clrScheme name="тема для слайдов текст-диаграмма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EBA444"/>
      </a:accent1>
      <a:accent2>
        <a:srgbClr val="F06942"/>
      </a:accent2>
      <a:accent3>
        <a:srgbClr val="AD5483"/>
      </a:accent3>
      <a:accent4>
        <a:srgbClr val="456EA9"/>
      </a:accent4>
      <a:accent5>
        <a:srgbClr val="68B0E0"/>
      </a:accent5>
      <a:accent6>
        <a:srgbClr val="259789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_16x9_white_template" id="{815E4B3B-8E01-5242-B9F1-F7029D6381FB}" vid="{7389C019-FE70-D24D-871A-DAD941594136}"/>
    </a:ext>
  </a:extLst>
</a:theme>
</file>

<file path=ppt/theme/theme7.xml><?xml version="1.0" encoding="utf-8"?>
<a:theme xmlns:a="http://schemas.openxmlformats.org/drawingml/2006/main" name="Заключите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2" id="{00DAE905-2894-9645-87E8-4A089C61D1E7}" vid="{BB001172-481D-5B4F-A54A-4F845D4C8301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Presentation_16x9_white_template</Template>
  <TotalTime>23250</TotalTime>
  <Words>965</Words>
  <Application>Microsoft Office PowerPoint</Application>
  <PresentationFormat>Произвольный</PresentationFormat>
  <Paragraphs>189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Титульный слайд</vt:lpstr>
      <vt:lpstr>Перебивочный слайд</vt:lpstr>
      <vt:lpstr>Текст картинка</vt:lpstr>
      <vt:lpstr>Текст</vt:lpstr>
      <vt:lpstr>Диаграммы</vt:lpstr>
      <vt:lpstr>Текст диаграмма</vt:lpstr>
      <vt:lpstr>Заключительный слайд</vt:lpstr>
      <vt:lpstr>Опыт портирования БД системы управления производством с СУБД Oracle на СУБД Postgres Pro в условиях производственного предприятия</vt:lpstr>
      <vt:lpstr>Общие сведения</vt:lpstr>
      <vt:lpstr>Система управления производством АО «ОКБМ Африкантов»</vt:lpstr>
      <vt:lpstr>Аналогии</vt:lpstr>
      <vt:lpstr>Форматы хранения данных</vt:lpstr>
      <vt:lpstr>Расширение pg_variables</vt:lpstr>
      <vt:lpstr>Массовая выборка</vt:lpstr>
      <vt:lpstr>Планировщик заданий</vt:lpstr>
      <vt:lpstr>Политики защиты строк</vt:lpstr>
      <vt:lpstr>Миграция в цифрах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Хомякова</dc:creator>
  <cp:lastModifiedBy>0269174</cp:lastModifiedBy>
  <cp:revision>213</cp:revision>
  <cp:lastPrinted>2023-03-09T07:11:40Z</cp:lastPrinted>
  <dcterms:created xsi:type="dcterms:W3CDTF">2019-09-24T12:37:05Z</dcterms:created>
  <dcterms:modified xsi:type="dcterms:W3CDTF">2023-03-27T05:28:48Z</dcterms:modified>
</cp:coreProperties>
</file>